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5" r:id="rId6"/>
    <p:sldId id="282" r:id="rId7"/>
    <p:sldId id="283" r:id="rId8"/>
    <p:sldId id="284" r:id="rId9"/>
    <p:sldId id="286" r:id="rId10"/>
    <p:sldId id="287" r:id="rId11"/>
    <p:sldId id="288" r:id="rId12"/>
    <p:sldId id="289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9525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3"/>
            <a:ext cx="3485073" cy="1401695"/>
          </a:xfrm>
        </p:spPr>
        <p:txBody>
          <a:bodyPr>
            <a:normAutofit/>
          </a:bodyPr>
          <a:lstStyle/>
          <a:p>
            <a:r>
              <a:rPr lang="en-US" sz="4000" dirty="0"/>
              <a:t>Classification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342640"/>
            <a:ext cx="3485072" cy="1841837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Presented by: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Andrew Adel Labib.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Hussien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Amin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Abdelhafez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Phoebe Thabit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Wadea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Sandy Adel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Latef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F381-0494-2E82-EE8F-05B0F6F2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1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Testing result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3B65C-AD52-4886-2FC6-25897B08F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kern="1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Champion model curve :</a:t>
            </a:r>
          </a:p>
          <a:p>
            <a:endParaRPr lang="en-US" sz="32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3EE8A-2EFA-CABC-55FE-D8CA6D78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52" y="3184021"/>
            <a:ext cx="6172848" cy="30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BDE4-B8A2-4226-2C89-3C7D50FB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5E11-6C8C-26F3-3077-1112DCC1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Take five fiction books for five different authors,</a:t>
            </a:r>
          </a:p>
          <a:p>
            <a:r>
              <a:rPr lang="en-US" sz="3600" dirty="0"/>
              <a:t>The model will predict author’s name by giving it any sentence of any five books </a:t>
            </a:r>
          </a:p>
        </p:txBody>
      </p:sp>
    </p:spTree>
    <p:extLst>
      <p:ext uri="{BB962C8B-B14F-4D97-AF65-F5344CB8AC3E}">
        <p14:creationId xmlns:p14="http://schemas.microsoft.com/office/powerpoint/2010/main" val="3705238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5375-7252-290C-A6FF-41D74A7B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</a:t>
            </a:r>
          </a:p>
        </p:txBody>
      </p:sp>
      <p:pic>
        <p:nvPicPr>
          <p:cNvPr id="1026" name="Picture 2" descr="Book Cover">
            <a:extLst>
              <a:ext uri="{FF2B5EF4-FFF2-40B4-BE49-F238E27FC236}">
                <a16:creationId xmlns:a16="http://schemas.microsoft.com/office/drawing/2014/main" id="{9B9FB765-3E44-3D2C-6C98-D66A264FD1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0" y="3220720"/>
            <a:ext cx="1303019" cy="15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k Cover">
            <a:extLst>
              <a:ext uri="{FF2B5EF4-FFF2-40B4-BE49-F238E27FC236}">
                <a16:creationId xmlns:a16="http://schemas.microsoft.com/office/drawing/2014/main" id="{0EF78955-FDF5-CD85-EFF4-9166F7D7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304" y="3199031"/>
            <a:ext cx="1303018" cy="160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k Cover">
            <a:extLst>
              <a:ext uri="{FF2B5EF4-FFF2-40B4-BE49-F238E27FC236}">
                <a16:creationId xmlns:a16="http://schemas.microsoft.com/office/drawing/2014/main" id="{4FCD6B94-368E-1A8C-16B7-0F68B1A2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48" y="3201286"/>
            <a:ext cx="1303018" cy="15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k Cover">
            <a:extLst>
              <a:ext uri="{FF2B5EF4-FFF2-40B4-BE49-F238E27FC236}">
                <a16:creationId xmlns:a16="http://schemas.microsoft.com/office/drawing/2014/main" id="{294ADB3A-1A3E-7259-0011-2B0081678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394" y="3220720"/>
            <a:ext cx="1303018" cy="16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ok Cover">
            <a:extLst>
              <a:ext uri="{FF2B5EF4-FFF2-40B4-BE49-F238E27FC236}">
                <a16:creationId xmlns:a16="http://schemas.microsoft.com/office/drawing/2014/main" id="{2943BFFC-911F-B830-8C20-A3C5E4B6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47" y="3201287"/>
            <a:ext cx="1384316" cy="15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78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9C00-051E-7969-5D5E-8246F7E5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result</a:t>
            </a:r>
          </a:p>
        </p:txBody>
      </p:sp>
      <p:pic>
        <p:nvPicPr>
          <p:cNvPr id="4" name="Content Placeholder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35CF922-1A73-D77F-9BE7-6D9B98DA1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16" y="2554538"/>
            <a:ext cx="6827520" cy="278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6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B2EA-73FF-3539-7CB6-3A2AB164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Feature engineering result </a:t>
            </a: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9D6233-8538-9E99-D178-90DEEF6DA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254" y="2061252"/>
            <a:ext cx="4751746" cy="1956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09BB2-1C93-0FAB-D4C8-88F0D852B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57" y="2061252"/>
            <a:ext cx="5224725" cy="195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F4605-FADF-505A-4603-2616D33E0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127" y="4212590"/>
            <a:ext cx="5054022" cy="2164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15F0CA-721D-37D2-C3F6-9BB3FC47D2BB}"/>
              </a:ext>
            </a:extLst>
          </p:cNvPr>
          <p:cNvSpPr txBox="1"/>
          <p:nvPr/>
        </p:nvSpPr>
        <p:spPr>
          <a:xfrm>
            <a:off x="3342450" y="3677010"/>
            <a:ext cx="75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1C5B5-FF44-2833-BA73-7C6BEEC88A16}"/>
              </a:ext>
            </a:extLst>
          </p:cNvPr>
          <p:cNvSpPr txBox="1"/>
          <p:nvPr/>
        </p:nvSpPr>
        <p:spPr>
          <a:xfrm>
            <a:off x="8381999" y="3648906"/>
            <a:ext cx="95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TF-IDF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24E8D-C545-C643-40BE-27BE058A21F5}"/>
              </a:ext>
            </a:extLst>
          </p:cNvPr>
          <p:cNvSpPr txBox="1"/>
          <p:nvPr/>
        </p:nvSpPr>
        <p:spPr>
          <a:xfrm>
            <a:off x="5713635" y="6063734"/>
            <a:ext cx="106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N-Gram</a:t>
            </a:r>
          </a:p>
        </p:txBody>
      </p:sp>
    </p:spTree>
    <p:extLst>
      <p:ext uri="{BB962C8B-B14F-4D97-AF65-F5344CB8AC3E}">
        <p14:creationId xmlns:p14="http://schemas.microsoft.com/office/powerpoint/2010/main" val="309594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0552-741C-9EE2-5BA5-EE751557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DF4DA-1103-BFE1-6015-4EAF43A7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SVM.</a:t>
            </a:r>
          </a:p>
          <a:p>
            <a:pPr marL="342900" marR="0" lvl="0" indent="-342900">
              <a:lnSpc>
                <a:spcPct val="107000"/>
              </a:lnSpc>
              <a:spcBef>
                <a:spcPts val="645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 Forest.</a:t>
            </a:r>
            <a:endParaRPr lang="en-US" sz="24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64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Naïve Bayes.</a:t>
            </a: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64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K-Nearest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en-US" sz="2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64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XG-Boost.</a:t>
            </a: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645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Stochastic Gradient Descent (SGD). </a:t>
            </a: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0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E4E24-EBBC-8025-0BFE-AC0947AC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result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A84DD-09F9-8137-98BC-F10E53D07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570" y="1920196"/>
            <a:ext cx="8958389" cy="21336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79602-AFE9-1EC8-714F-FD9AF83B4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69" y="4246880"/>
            <a:ext cx="8958389" cy="23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9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7BF1-0B6E-866C-D54A-6AC8F2BD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1F8A-E38E-49D2-FAF1-719E1CF0D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3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champion model is: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Naïve Bayes based on (N-gram), </a:t>
            </a:r>
            <a:r>
              <a:rPr lang="en-US" sz="3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gives us the accuracy of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0.9841</a:t>
            </a:r>
            <a:r>
              <a:rPr lang="en-US" sz="3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(The same accuracy of Naïve Bayes based on BOW) , but the average variance of this model is lower (0.008 (N-gram) &lt; 0.013(BOW)).</a:t>
            </a:r>
            <a:endParaRPr lang="en-US" sz="32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0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E2C4-D356-39C7-35C6-9C1A51D29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7958-664F-8C58-DBF8-4A7E33A76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Confusion matrix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Precision, recall, and F1 score</a:t>
            </a:r>
          </a:p>
          <a:p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Visualizing misclassified instances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52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1072</TotalTime>
  <Words>153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 Nova</vt:lpstr>
      <vt:lpstr>Arial Nova Light</vt:lpstr>
      <vt:lpstr>Calibri</vt:lpstr>
      <vt:lpstr>Roboto</vt:lpstr>
      <vt:lpstr>Symbol</vt:lpstr>
      <vt:lpstr>Times New Roman</vt:lpstr>
      <vt:lpstr>Wingdings</vt:lpstr>
      <vt:lpstr>Wingdings 2</vt:lpstr>
      <vt:lpstr>SlateVTI</vt:lpstr>
      <vt:lpstr>Classification Assignment</vt:lpstr>
      <vt:lpstr>Business case </vt:lpstr>
      <vt:lpstr>Books </vt:lpstr>
      <vt:lpstr>Data preparation result</vt:lpstr>
      <vt:lpstr>Feature engineering result </vt:lpstr>
      <vt:lpstr>Classification models </vt:lpstr>
      <vt:lpstr>Accuracy result </vt:lpstr>
      <vt:lpstr>Champion model</vt:lpstr>
      <vt:lpstr>Error analysis </vt:lpstr>
      <vt:lpstr>Testing result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task</dc:title>
  <dc:creator>Lap4U</dc:creator>
  <cp:lastModifiedBy>hussien Amin</cp:lastModifiedBy>
  <cp:revision>2</cp:revision>
  <dcterms:created xsi:type="dcterms:W3CDTF">2023-06-03T17:11:21Z</dcterms:created>
  <dcterms:modified xsi:type="dcterms:W3CDTF">2023-06-04T11:52:45Z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